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notesMasterIdLst>
    <p:notesMasterId r:id="rId25"/>
  </p:notesMasterIdLst>
  <p:sldIdLst>
    <p:sldId id="257" r:id="rId2"/>
    <p:sldId id="258" r:id="rId3"/>
    <p:sldId id="310" r:id="rId4"/>
    <p:sldId id="285" r:id="rId5"/>
    <p:sldId id="311" r:id="rId6"/>
    <p:sldId id="301" r:id="rId7"/>
    <p:sldId id="283" r:id="rId8"/>
    <p:sldId id="282" r:id="rId9"/>
    <p:sldId id="284" r:id="rId10"/>
    <p:sldId id="286" r:id="rId11"/>
    <p:sldId id="292" r:id="rId12"/>
    <p:sldId id="289" r:id="rId13"/>
    <p:sldId id="290" r:id="rId14"/>
    <p:sldId id="291" r:id="rId15"/>
    <p:sldId id="288" r:id="rId16"/>
    <p:sldId id="287" r:id="rId17"/>
    <p:sldId id="308" r:id="rId18"/>
    <p:sldId id="294" r:id="rId19"/>
    <p:sldId id="312" r:id="rId20"/>
    <p:sldId id="313" r:id="rId21"/>
    <p:sldId id="270" r:id="rId22"/>
    <p:sldId id="264" r:id="rId23"/>
    <p:sldId id="266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B20BE6-1D97-4435-9AE6-24FAD3E5D340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B33AE9-8B06-4936-A3EC-A0216E6AD4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27986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1F4B288A-D73C-4BD2-8690-3705AB3DA641}" type="datetimeFigureOut">
              <a:rPr lang="ru-RU" smtClean="0">
                <a:solidFill>
                  <a:srgbClr val="575F6D"/>
                </a:solidFill>
              </a:rPr>
              <a:pPr/>
              <a:t>28.02.2019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2CAA0179-4ED3-456C-8519-EC66B778E9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B288A-D73C-4BD2-8690-3705AB3DA641}" type="datetimeFigureOut">
              <a:rPr lang="ru-RU" smtClean="0">
                <a:solidFill>
                  <a:srgbClr val="575F6D"/>
                </a:solidFill>
              </a:rPr>
              <a:pPr/>
              <a:t>28.02.2019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A0179-4ED3-456C-8519-EC66B778E9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B288A-D73C-4BD2-8690-3705AB3DA641}" type="datetimeFigureOut">
              <a:rPr lang="ru-RU" smtClean="0">
                <a:solidFill>
                  <a:srgbClr val="575F6D"/>
                </a:solidFill>
              </a:rPr>
              <a:pPr/>
              <a:t>28.02.2019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A0179-4ED3-456C-8519-EC66B778E9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F4B288A-D73C-4BD2-8690-3705AB3DA641}" type="datetimeFigureOut">
              <a:rPr lang="ru-RU" smtClean="0">
                <a:solidFill>
                  <a:srgbClr val="575F6D"/>
                </a:solidFill>
              </a:rPr>
              <a:pPr/>
              <a:t>28.02.2019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CAA0179-4ED3-456C-8519-EC66B778E90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>
              <a:solidFill>
                <a:srgbClr val="575F6D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1F4B288A-D73C-4BD2-8690-3705AB3DA641}" type="datetimeFigureOut">
              <a:rPr lang="ru-RU" smtClean="0">
                <a:solidFill>
                  <a:srgbClr val="FFF39D"/>
                </a:solidFill>
              </a:rPr>
              <a:pPr/>
              <a:t>28.02.2019</a:t>
            </a:fld>
            <a:endParaRPr lang="ru-RU">
              <a:solidFill>
                <a:srgbClr val="FFF39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>
              <a:solidFill>
                <a:srgbClr val="FFF39D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2CAA0179-4ED3-456C-8519-EC66B778E9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B288A-D73C-4BD2-8690-3705AB3DA641}" type="datetimeFigureOut">
              <a:rPr lang="ru-RU" smtClean="0">
                <a:solidFill>
                  <a:srgbClr val="575F6D"/>
                </a:solidFill>
              </a:rPr>
              <a:pPr/>
              <a:t>28.02.2019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A0179-4ED3-456C-8519-EC66B778E90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B288A-D73C-4BD2-8690-3705AB3DA641}" type="datetimeFigureOut">
              <a:rPr lang="ru-RU" smtClean="0">
                <a:solidFill>
                  <a:srgbClr val="575F6D"/>
                </a:solidFill>
              </a:rPr>
              <a:pPr/>
              <a:t>28.02.2019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A0179-4ED3-456C-8519-EC66B778E90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F4B288A-D73C-4BD2-8690-3705AB3DA641}" type="datetimeFigureOut">
              <a:rPr lang="ru-RU" smtClean="0">
                <a:solidFill>
                  <a:srgbClr val="575F6D"/>
                </a:solidFill>
              </a:rPr>
              <a:pPr/>
              <a:t>28.02.2019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CAA0179-4ED3-456C-8519-EC66B778E90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>
              <a:solidFill>
                <a:srgbClr val="575F6D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B288A-D73C-4BD2-8690-3705AB3DA641}" type="datetimeFigureOut">
              <a:rPr lang="ru-RU" smtClean="0">
                <a:solidFill>
                  <a:srgbClr val="575F6D"/>
                </a:solidFill>
              </a:rPr>
              <a:pPr/>
              <a:t>28.02.2019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A0179-4ED3-456C-8519-EC66B778E9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F4B288A-D73C-4BD2-8690-3705AB3DA641}" type="datetimeFigureOut">
              <a:rPr lang="ru-RU" smtClean="0">
                <a:solidFill>
                  <a:srgbClr val="575F6D"/>
                </a:solidFill>
              </a:rPr>
              <a:pPr/>
              <a:t>28.02.2019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CAA0179-4ED3-456C-8519-EC66B778E90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>
              <a:solidFill>
                <a:srgbClr val="575F6D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F4B288A-D73C-4BD2-8690-3705AB3DA641}" type="datetimeFigureOut">
              <a:rPr lang="ru-RU" smtClean="0">
                <a:solidFill>
                  <a:srgbClr val="575F6D"/>
                </a:solidFill>
              </a:rPr>
              <a:pPr/>
              <a:t>28.02.2019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CAA0179-4ED3-456C-8519-EC66B778E90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>
              <a:solidFill>
                <a:srgbClr val="575F6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F4B288A-D73C-4BD2-8690-3705AB3DA641}" type="datetimeFigureOut">
              <a:rPr lang="ru-RU" smtClean="0">
                <a:solidFill>
                  <a:srgbClr val="575F6D"/>
                </a:solidFill>
              </a:rPr>
              <a:pPr/>
              <a:t>28.02.2019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CAA0179-4ED3-456C-8519-EC66B778E90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75656" y="1772816"/>
            <a:ext cx="6982544" cy="2448272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ru-RU" sz="4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Лекция 8. Экономическая оценка ущербов, причиняемых загрязнением окружающей среды. 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Лектор: профессор В.Н. Гавриленко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3926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Классификация затрат при определении экономического ущерба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19238"/>
            <a:ext cx="7056784" cy="450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83521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2.1.Суммарные экономический ущерб от загрязнения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окружающей среды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                                                                                                           </a:t>
            </a:r>
          </a:p>
          <a:p>
            <a:pPr marL="0" indent="0">
              <a:buNone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U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= З</a:t>
            </a:r>
            <a:r>
              <a:rPr lang="ru-RU" sz="3200" b="1" baseline="-25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+ З</a:t>
            </a:r>
            <a:r>
              <a:rPr lang="ru-RU" sz="3200" b="1" baseline="-25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</a:p>
          <a:p>
            <a:pPr marL="0" indent="0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где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800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затраты, направленные на предупреждение вредного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воздействия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на окружающую среду;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затраты на ликвидацию последствий вредного воздействия на окружающую среду.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98894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2.2.Затраты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связанные с предупреждением загрязнения окружающей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среды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787208" cy="48737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	защита атмосферного воздуха и предупреждение использования загрязненного воздуха: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-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затраты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на строительство систем очистки газовых выбросов;</a:t>
            </a:r>
          </a:p>
          <a:p>
            <a:pPr marL="0" indent="0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- затраты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на строительство высоких труб;</a:t>
            </a:r>
          </a:p>
          <a:p>
            <a:pPr marL="0" indent="0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     -	затраты, связанные с переводом вредных производств за черту города;</a:t>
            </a:r>
          </a:p>
          <a:p>
            <a:pPr marL="0" indent="0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   -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	затраты на создание санитарно-защитных зон;</a:t>
            </a:r>
          </a:p>
          <a:p>
            <a:pPr marL="0" indent="0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-затраты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на создание систем очистки воздуха, поступающего в жилые и производственные помещения;</a:t>
            </a:r>
          </a:p>
        </p:txBody>
      </p:sp>
    </p:spTree>
    <p:extLst>
      <p:ext uri="{BB962C8B-B14F-4D97-AF65-F5344CB8AC3E}">
        <p14:creationId xmlns:p14="http://schemas.microsoft.com/office/powerpoint/2010/main" val="33091452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2.3.Затраты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связанные с предупреждением загрязнения окружающей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среды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31224" cy="487375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C00000"/>
                </a:solidFill>
              </a:rPr>
              <a:t>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2)затраты, связанные с защитой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водных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ресурсов: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- затраты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на строительство очистных сооружений;</a:t>
            </a:r>
          </a:p>
          <a:p>
            <a:pPr marL="0" indent="0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- затраты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по переносу водозаборов;</a:t>
            </a:r>
          </a:p>
          <a:p>
            <a:pPr marL="0" indent="0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- затраты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на организацию использования новых источников воды;</a:t>
            </a:r>
          </a:p>
          <a:p>
            <a:pPr marL="0" indent="0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-затраты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на разбавление сточных вод до образования нормативно-очищенных сточных вод;</a:t>
            </a:r>
          </a:p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3) затраты , связанные с защитой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земельных ресурсов:</a:t>
            </a: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- затраты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по сбору и транспортировке твердых отходов на полигоны;</a:t>
            </a:r>
          </a:p>
          <a:p>
            <a:pPr marL="0" indent="0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- затраты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на захоронение и содержание отходов на полигонах;</a:t>
            </a:r>
          </a:p>
          <a:p>
            <a:pPr marL="0" indent="0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- потери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земли под полигоны.</a:t>
            </a:r>
          </a:p>
        </p:txBody>
      </p:sp>
    </p:spTree>
    <p:extLst>
      <p:ext uri="{BB962C8B-B14F-4D97-AF65-F5344CB8AC3E}">
        <p14:creationId xmlns:p14="http://schemas.microsoft.com/office/powerpoint/2010/main" val="4993305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78621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2.4.Затраты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ликвидации последствий вредного воздействия на окружающую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среду.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2276872"/>
            <a:ext cx="7931224" cy="419708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затраты на медицинское обслуживание людей, пострадавших от вредного воздействия загрязненной окружающей среды; </a:t>
            </a:r>
          </a:p>
          <a:p>
            <a:pPr marL="0" indent="0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- затраты, связанные с необходимостью компенсировать потери урожая сельскохозяйственных культур;</a:t>
            </a:r>
          </a:p>
          <a:p>
            <a:pPr marL="0" indent="0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- затраты, обусловленные необходимостью компенсировать потери чистой продукции и вызванные снижением производительности рабочих или оборудования.</a:t>
            </a:r>
          </a:p>
        </p:txBody>
      </p:sp>
    </p:spTree>
    <p:extLst>
      <p:ext uri="{BB962C8B-B14F-4D97-AF65-F5344CB8AC3E}">
        <p14:creationId xmlns:p14="http://schemas.microsoft.com/office/powerpoint/2010/main" val="4993305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2.5.Рецепиенты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постзатрат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от ущерба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3232" cy="487375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1.Население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- затраты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 оплату больничных листов, выплаты пенсий по инвалидности;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- затраты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 компенсацию потерь продукции в результате снижения работоспособности людей;</a:t>
            </a: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-затраты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 медицинское обслуживание и содержание больниц и профилакториев.</a:t>
            </a: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Промышленность: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- затраты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 компенсацию потерь продукции в результате снижения производительности оборудования;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-дополнительные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затраты на ремонт основных фондов;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-затраты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связанные со снижением качества продукции.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35843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2.5.Рецепиенты </a:t>
            </a: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постзатрат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от ущерба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412776"/>
            <a:ext cx="7931224" cy="506117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 smtClean="0"/>
              <a:t>              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 Коммунальное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хозяйство: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- затраты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 восстановление зеленых насаждений;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- затраты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обусловленные сокращением межремонтного цикла функционирования основных фондов и их ремонтом.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4.Сельское хозяйство: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-затраты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связанные с компенсацией потери урожайности выращиваемых культур, снижением продуктивности скота;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-затраты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 восстановление плодородия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с/х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земель;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-затраты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необходимые для компенсации потерь от снижения качества производимой продукции.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5. Лесное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хозяйство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-затраты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связанные с компенсацией снижения прироста древесины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- затраты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 восстановление лесов.</a:t>
            </a:r>
          </a:p>
        </p:txBody>
      </p:sp>
    </p:spTree>
    <p:extLst>
      <p:ext uri="{BB962C8B-B14F-4D97-AF65-F5344CB8AC3E}">
        <p14:creationId xmlns:p14="http://schemas.microsoft.com/office/powerpoint/2010/main" val="35371341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2.7.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Понятие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«предотвращенный экономический ущерб»,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47248" cy="4873752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уменьшение ущерба ОС в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результате внедрения природоохранных мероприятий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                  ПУ 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= ЭУ</a:t>
            </a:r>
            <a:r>
              <a:rPr lang="ru-RU" sz="3000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 - ЭУ </a:t>
            </a:r>
            <a:r>
              <a:rPr lang="ru-RU" sz="3000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                       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где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ЭУ</a:t>
            </a:r>
            <a:r>
              <a:rPr lang="ru-RU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,ЭУ </a:t>
            </a:r>
            <a:r>
              <a:rPr lang="ru-RU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 -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экономический ущерб, наносимый народному хозяйству источником загрязнения соответственно до и после внедрения мероприятия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Оценка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предотвращенного экономического и социального ущерба позволяют определять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государственную экологическую политику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и соответственно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объем финансирования работ природоохранной направленности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5913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28215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Количественные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методы оценки экономического ущерба от загрязнения окружающей природной среды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897" y="1628800"/>
            <a:ext cx="7560840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17613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3.1.Оценка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экономического ущерба по методу прямого счета</a:t>
            </a:r>
          </a:p>
        </p:txBody>
      </p:sp>
      <p:sp>
        <p:nvSpPr>
          <p:cNvPr id="40962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31150" cy="4873625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dirty="0" smtClean="0"/>
              <a:t>   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1.Метод прямого счета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заключается в определении суммы величин (стоимости) убытков у всех объектов, подвергшихся воздействию вредных выбросов. </a:t>
            </a:r>
          </a:p>
          <a:p>
            <a:pPr marL="0" indent="0">
              <a:buFont typeface="Wingdings" pitchFamily="2" charset="2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2. Проводится денежная оценка  физических изменений компонентов окружающей природной среды с учетом рыночных цен. </a:t>
            </a:r>
          </a:p>
          <a:p>
            <a:pPr marL="0" indent="0">
              <a:buFont typeface="Wingdings" pitchFamily="2" charset="2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3. Зная объемы выбросов (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Vi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), мы можем подсчитать все убытки, вызванные этими выбросами и определить  денежную оценку ущерба, как сумму всех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ЭiУi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. </a:t>
            </a:r>
          </a:p>
          <a:p>
            <a:pPr marL="0" indent="0">
              <a:buFont typeface="Wingdings" pitchFamily="2" charset="2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4.Экономический ущерб суммируется из отдельных видов ущербов в пределах загрязненной зоны. </a:t>
            </a:r>
          </a:p>
          <a:p>
            <a:pPr marL="0" indent="0">
              <a:buFont typeface="Wingdings" pitchFamily="2" charset="2"/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89612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1.Понятие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экономического ущерба от загрязнения окружающей среды</a:t>
            </a:r>
            <a:r>
              <a:rPr lang="ru-RU" b="1" i="1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7272808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22258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3.2. Последовательность расчетов экономического ущерба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3232" cy="48737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1.определение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уровня загрязнения окружающей среды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(анализ объемов, состава и концентрации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выбросов)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0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2.определение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натурального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ущерба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(материальный ущерб, ущерб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здоровью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 жизни населения, ущерб ОС );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3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определение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экономического ущерба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(денежная оценка физических изменений компонентов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ОС с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использованием рыночных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цен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);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4.заключительный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этап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проводят анализ тех факторов, которые не учитываются денежной оценкой, или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которые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могут проявиться через несколько лет.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39233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3.3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Оценка экономического ущерба методом расчета по «</a:t>
            </a: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монозагрязнителю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ЭУ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*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32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32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+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32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32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+… +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200" baseline="-250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m </a:t>
            </a:r>
            <a:r>
              <a:rPr lang="en-US" sz="3200" baseline="-250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),                 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/>
              <a:t>   </a:t>
            </a:r>
            <a:r>
              <a:rPr lang="ru-RU" dirty="0"/>
              <a:t>где </a:t>
            </a:r>
            <a:r>
              <a:rPr lang="en-US" b="1" i="1" dirty="0"/>
              <a:t>u</a:t>
            </a:r>
            <a:r>
              <a:rPr lang="ru-RU" b="1" i="1" dirty="0"/>
              <a:t> - денежная оценка ущерба, наносимого единицей выбросов; </a:t>
            </a:r>
            <a:endParaRPr lang="ru-RU" b="1" i="1" dirty="0" smtClean="0"/>
          </a:p>
          <a:p>
            <a:r>
              <a:rPr lang="en-US" b="1" i="1" dirty="0" smtClean="0"/>
              <a:t>g</a:t>
            </a:r>
            <a:r>
              <a:rPr lang="ru-RU" b="1" i="1" dirty="0" smtClean="0"/>
              <a:t> </a:t>
            </a:r>
            <a:r>
              <a:rPr lang="ru-RU" b="1" i="1" dirty="0"/>
              <a:t>- коэффициент, который учитывает региональные особенности территории, подверженной вредному воздействию; </a:t>
            </a:r>
            <a:endParaRPr lang="ru-RU" b="1" i="1" dirty="0" smtClean="0"/>
          </a:p>
          <a:p>
            <a:r>
              <a:rPr lang="ru-RU" b="1" i="1" dirty="0" err="1" smtClean="0"/>
              <a:t>Ai</a:t>
            </a:r>
            <a:r>
              <a:rPr lang="ru-RU" b="1" i="1" dirty="0" smtClean="0"/>
              <a:t> </a:t>
            </a:r>
            <a:r>
              <a:rPr lang="ru-RU" b="1" i="1" dirty="0"/>
              <a:t>- коэффициент приведения различных примесей к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агрегированному виду (к «</a:t>
            </a:r>
            <a:r>
              <a:rPr lang="ru-RU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монозагрязнителю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»); </a:t>
            </a:r>
            <a:endParaRPr lang="ru-RU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/>
              <a:t>m</a:t>
            </a:r>
            <a:r>
              <a:rPr lang="en-US" b="1" i="1" baseline="-25000" dirty="0" err="1"/>
              <a:t>i</a:t>
            </a:r>
            <a:r>
              <a:rPr lang="ru-RU" b="1" i="1" dirty="0"/>
              <a:t> - объем выброса i-</a:t>
            </a:r>
            <a:r>
              <a:rPr lang="ru-RU" b="1" i="1" dirty="0" err="1"/>
              <a:t>го</a:t>
            </a:r>
            <a:r>
              <a:rPr lang="ru-RU" b="1" i="1" dirty="0"/>
              <a:t> загрязнителя.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7217933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3.4.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Порядок расчета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экономического ущерба 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859216" cy="487375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)	приведение всех вредных выбросов в атмосферу или сбросов в водоемы к виду </a:t>
            </a:r>
            <a:r>
              <a:rPr lang="ru-RU" sz="2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6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монозагрязнителя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» на основе сравнения их степеней опасности (коэффициент A, характеризует относительную опасность i-</a:t>
            </a:r>
            <a:r>
              <a:rPr lang="ru-RU" sz="2600" b="1" dirty="0" err="1">
                <a:latin typeface="Times New Roman" pitchFamily="18" charset="0"/>
                <a:cs typeface="Times New Roman" pitchFamily="18" charset="0"/>
              </a:rPr>
              <a:t>го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загрязнителя). </a:t>
            </a:r>
            <a:r>
              <a:rPr lang="ru-RU" sz="2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Значения A, приводятся в методических таблицах;</a:t>
            </a:r>
          </a:p>
          <a:p>
            <a:pPr marL="0" indent="0"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2)	определение </a:t>
            </a:r>
            <a:r>
              <a:rPr lang="ru-RU" sz="2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условной массы выбросов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, как </a:t>
            </a:r>
            <a:r>
              <a:rPr lang="ru-RU" sz="2600" b="1" dirty="0" err="1">
                <a:latin typeface="Times New Roman" pitchFamily="18" charset="0"/>
                <a:cs typeface="Times New Roman" pitchFamily="18" charset="0"/>
              </a:rPr>
              <a:t>cуммы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600" b="1" dirty="0" err="1">
                <a:latin typeface="Times New Roman" pitchFamily="18" charset="0"/>
                <a:cs typeface="Times New Roman" pitchFamily="18" charset="0"/>
              </a:rPr>
              <a:t>Aimi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характеризующей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общий уровень загрязнения окружающей среды;</a:t>
            </a:r>
          </a:p>
        </p:txBody>
      </p:sp>
    </p:spTree>
    <p:extLst>
      <p:ext uri="{BB962C8B-B14F-4D97-AF65-F5344CB8AC3E}">
        <p14:creationId xmlns:p14="http://schemas.microsoft.com/office/powerpoint/2010/main" val="14796375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3.5.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Порядок расчета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экономического ущерба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91264" cy="48737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3) принятие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во внимание особенностей (экологической значимости) конкретной территории через коэффициент g, который позволяет учесть реакцию определенного региона на загрязнение.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Значения g отражены в таблицах для определенного списка типов территорий, а для водных ресурсов - по бассейнам рек;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4)  денежная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оценка ущерба от приведенных выбросов осуществляется с помощью коэффициента u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(методически он разработан для выбросов в атмосферу и сбросов в водные объекты),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его значения подлежат корректировке в связи с инфляцией. </a:t>
            </a:r>
          </a:p>
        </p:txBody>
      </p:sp>
    </p:spTree>
    <p:extLst>
      <p:ext uri="{BB962C8B-B14F-4D97-AF65-F5344CB8AC3E}">
        <p14:creationId xmlns:p14="http://schemas.microsoft.com/office/powerpoint/2010/main" val="16634153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7992888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3223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9575"/>
            <a:ext cx="8820472" cy="603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96105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.3.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чего нужен расчет экономического ущерба.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340768"/>
            <a:ext cx="8147050" cy="5133057"/>
          </a:xfrm>
        </p:spPr>
        <p:txBody>
          <a:bodyPr>
            <a:normAutofit fontScale="25000" lnSpcReduction="20000"/>
          </a:bodyPr>
          <a:lstStyle/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92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Экологизация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экономики 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требует  </a:t>
            </a:r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обеспечение </a:t>
            </a:r>
            <a:r>
              <a:rPr lang="ru-RU" sz="9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обязательного возмещения </a:t>
            </a:r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субъектами хозяйствования ущерба от антропогенного воздействия на 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ОС, </a:t>
            </a:r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выраженного в стоимостной форме. </a:t>
            </a:r>
            <a:endParaRPr lang="ru-RU" sz="9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   2</a:t>
            </a:r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9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Размеры </a:t>
            </a:r>
            <a:r>
              <a:rPr lang="ru-RU" sz="9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компенсаций </a:t>
            </a:r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ущерба от загрязнения и истощения 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ОС 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зависят от   экономической оценки ущерба . 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   3.Наиболее </a:t>
            </a:r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эффективным  методом борьбы с антропогенным загрязнением 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ОС  </a:t>
            </a:r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является </a:t>
            </a:r>
            <a:r>
              <a:rPr lang="ru-RU" sz="9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выдача предприятиям лимитов </a:t>
            </a:r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на выбросы загрязняющих веществ  в воздух, воду и почву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     4.Одновременно вводятся   </a:t>
            </a:r>
            <a:r>
              <a:rPr lang="ru-RU" sz="9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штрафные санкции (платежи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к тем субъектам хозяйственной деятельности, 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которые  превышают  пределы  </a:t>
            </a:r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установленных 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лимитов выбросов и сбросов. 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9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9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endParaRPr lang="ru-RU" sz="8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8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endParaRPr lang="ru-RU" sz="5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endParaRPr lang="ru-RU" sz="5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45506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632"/>
            <a:ext cx="8136904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8453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1.5.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Структура  ущерба от загрязнения окружающей среды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76387948"/>
              </p:ext>
            </p:extLst>
          </p:nvPr>
        </p:nvGraphicFramePr>
        <p:xfrm>
          <a:off x="457200" y="1340768"/>
          <a:ext cx="8003232" cy="5369795"/>
        </p:xfrm>
        <a:graphic>
          <a:graphicData uri="http://schemas.openxmlformats.org/drawingml/2006/table">
            <a:tbl>
              <a:tblPr firstRow="1" firstCol="1" bandRow="1"/>
              <a:tblGrid>
                <a:gridCol w="3192870"/>
                <a:gridCol w="4810362"/>
              </a:tblGrid>
              <a:tr h="4570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Виды ущерба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Подвиды ущерба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0551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 Ущерб, причиняемый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материальным объектам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 Ущерб материальным объектам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 производственном секторе.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 Ущерб в потребительском секторе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165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 Ущерб здоровью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 жизни населения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 Ущерб от повышенной заболеваемости населения.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 Ущерб от потери трудоспособности.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 Ущерб от повышения смертности населения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802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 Ущерб природно-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ресурсной системе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 Ущерб, причиняемый земельным ресурсам.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 Ущерб, причиняемый лесным ресурсам.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 Ущерб, причиняемый рыбным ресурсам.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4. Ущерб особо охраняемым, рекреационным зонам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50196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1.6.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Виды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ущерба от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загрязнения ОС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5240" cy="487375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1.Экологический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ущерб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характеризуется нарушениями, возникающими в природных системах. Неблагоприятные последствия для них могут наступить даже при незначительных отклонениях от оптимального состояния, а при достижении критического уровня происходят необратимые изменения в экосистемах.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2.Экономический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(эколого-экономическим) ущерб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от деградации окружающей среды – денежная оценка негативных изменений компонентов окружающей среды под воздействием загрязнения.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8995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1.7.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Вида ущерба от загрязнения ОС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1484784"/>
            <a:ext cx="8280920" cy="498916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 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3.Социальный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ущерб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ущерб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наносимый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здоровью людей загрязненным воздухом, экологически неблагополучными продуктами питания, питьевой водой плохого качества, шумами 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т.п.</a:t>
            </a: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а)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Социальный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ущерб в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части </a:t>
            </a:r>
            <a:r>
              <a:rPr lang="ru-RU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восполнимых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потерь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измеряется в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стоимостных показателях (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оплат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больничных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листов,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прямые расходы в здравоохранении и социальном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обеспечении,затраты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 лечение и т.п.).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)Невосполнимый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социальный ущерб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невозможно оценить стоимостными показателями (потеря здоровья, снижение творческой активности, досрочный уход на пенсию по состоянию здоровья, сокращение продолжительности жизни, психологический дискомфорт и т.п.).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Экологический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социальный ущербы не подлежат абсолютно точной количественной оценке. </a:t>
            </a:r>
          </a:p>
        </p:txBody>
      </p:sp>
    </p:spTree>
    <p:extLst>
      <p:ext uri="{BB962C8B-B14F-4D97-AF65-F5344CB8AC3E}">
        <p14:creationId xmlns:p14="http://schemas.microsoft.com/office/powerpoint/2010/main" val="176666549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764</TotalTime>
  <Words>1218</Words>
  <Application>Microsoft Office PowerPoint</Application>
  <PresentationFormat>Экран (4:3)</PresentationFormat>
  <Paragraphs>114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Эркер</vt:lpstr>
      <vt:lpstr>  Лекция 8. Экономическая оценка ущербов, причиняемых загрязнением окружающей среды. </vt:lpstr>
      <vt:lpstr>1.Понятие экономического ущерба от загрязнения окружающей среды.</vt:lpstr>
      <vt:lpstr>Презентация PowerPoint</vt:lpstr>
      <vt:lpstr>Презентация PowerPoint</vt:lpstr>
      <vt:lpstr>1.3. Для чего нужен расчет экономического ущерба. </vt:lpstr>
      <vt:lpstr>Презентация PowerPoint</vt:lpstr>
      <vt:lpstr>1.5. Структура  ущерба от загрязнения окружающей среды</vt:lpstr>
      <vt:lpstr>1.6. Виды ущерба от загрязнения ОС</vt:lpstr>
      <vt:lpstr>1.7. Вида ущерба от загрязнения ОС</vt:lpstr>
      <vt:lpstr>2.  Классификация затрат при определении экономического ущерба.</vt:lpstr>
      <vt:lpstr>2.1.Суммарные экономический ущерб от загрязнения окружающей среды</vt:lpstr>
      <vt:lpstr>2.2.Затраты, связанные с предупреждением загрязнения окружающей среды</vt:lpstr>
      <vt:lpstr>2.3.Затраты, связанные с предупреждением загрязнения окружающей среды</vt:lpstr>
      <vt:lpstr>2.4.Затраты по ликвидации последствий вредного воздействия на окружающую среду.</vt:lpstr>
      <vt:lpstr>2.5.Рецепиенты постзатрат от ущерба</vt:lpstr>
      <vt:lpstr>2.5.Рецепиенты постзатрат от ущерба</vt:lpstr>
      <vt:lpstr>2.7. Понятие «предотвращенный экономический ущерб», </vt:lpstr>
      <vt:lpstr>3. Количественные методы оценки экономического ущерба от загрязнения окружающей природной среды.</vt:lpstr>
      <vt:lpstr>3.1.Оценка экономического ущерба по методу прямого счета</vt:lpstr>
      <vt:lpstr>3.2. Последовательность расчетов экономического ущерба</vt:lpstr>
      <vt:lpstr>3.3. Оценка экономического ущерба методом расчета по «монозагрязнителю».</vt:lpstr>
      <vt:lpstr>3.4. Порядок расчета   экономического ущерба  </vt:lpstr>
      <vt:lpstr>3.5. Порядок расчета   экономического ущерба 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Лекция 8. Экономическая оценка ущербов, причиняемых загрязнением окружающей среды.</dc:title>
  <dc:creator>User</dc:creator>
  <cp:lastModifiedBy>User</cp:lastModifiedBy>
  <cp:revision>31</cp:revision>
  <dcterms:created xsi:type="dcterms:W3CDTF">2018-08-29T06:37:23Z</dcterms:created>
  <dcterms:modified xsi:type="dcterms:W3CDTF">2019-02-28T14:35:36Z</dcterms:modified>
</cp:coreProperties>
</file>